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  <p:sldMasterId id="2147483732" r:id="rId2"/>
    <p:sldMasterId id="2147483735" r:id="rId3"/>
    <p:sldMasterId id="2147483738" r:id="rId4"/>
    <p:sldMasterId id="2147483741" r:id="rId5"/>
    <p:sldMasterId id="2147483744" r:id="rId6"/>
  </p:sldMasterIdLst>
  <p:notesMasterIdLst>
    <p:notesMasterId r:id="rId25"/>
  </p:notesMasterIdLst>
  <p:sldIdLst>
    <p:sldId id="266" r:id="rId7"/>
    <p:sldId id="259" r:id="rId8"/>
    <p:sldId id="261" r:id="rId9"/>
    <p:sldId id="271" r:id="rId10"/>
    <p:sldId id="267" r:id="rId11"/>
    <p:sldId id="282" r:id="rId12"/>
    <p:sldId id="272" r:id="rId13"/>
    <p:sldId id="273" r:id="rId14"/>
    <p:sldId id="274" r:id="rId15"/>
    <p:sldId id="276" r:id="rId16"/>
    <p:sldId id="278" r:id="rId17"/>
    <p:sldId id="277" r:id="rId18"/>
    <p:sldId id="275" r:id="rId19"/>
    <p:sldId id="281" r:id="rId20"/>
    <p:sldId id="268" r:id="rId21"/>
    <p:sldId id="280" r:id="rId22"/>
    <p:sldId id="269" r:id="rId23"/>
    <p:sldId id="270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lussvortrag" id="{752080EB-CC82-4FDF-BC1C-4E3AD147C02E}">
          <p14:sldIdLst>
            <p14:sldId id="266"/>
            <p14:sldId id="259"/>
            <p14:sldId id="261"/>
            <p14:sldId id="271"/>
            <p14:sldId id="267"/>
            <p14:sldId id="282"/>
            <p14:sldId id="272"/>
            <p14:sldId id="273"/>
            <p14:sldId id="274"/>
            <p14:sldId id="276"/>
            <p14:sldId id="278"/>
            <p14:sldId id="277"/>
            <p14:sldId id="275"/>
            <p14:sldId id="281"/>
            <p14:sldId id="268"/>
            <p14:sldId id="280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5969" autoAdjust="0"/>
  </p:normalViewPr>
  <p:slideViewPr>
    <p:cSldViewPr snapToGrid="0">
      <p:cViewPr varScale="1">
        <p:scale>
          <a:sx n="144" d="100"/>
          <a:sy n="144" d="100"/>
        </p:scale>
        <p:origin x="244" y="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B2858-8A7D-4C86-A3ED-71F90EC02A94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805B9-B79A-421C-8A1E-A722C200E2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32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648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Bea</a:t>
            </a:r>
            <a:endParaRPr lang="en-AU" dirty="0"/>
          </a:p>
          <a:p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506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795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3694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776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368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274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423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7221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</a:p>
          <a:p>
            <a:r>
              <a:rPr lang="de-DE" dirty="0"/>
              <a:t>Stream – in </a:t>
            </a:r>
            <a:r>
              <a:rPr lang="de-DE" dirty="0" err="1"/>
              <a:t>SerialPlot</a:t>
            </a:r>
            <a:r>
              <a:rPr lang="de-DE" dirty="0"/>
              <a:t> (bring .exe on USB Stick)</a:t>
            </a:r>
          </a:p>
          <a:p>
            <a:r>
              <a:rPr lang="de-DE" dirty="0"/>
              <a:t>Recording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965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572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06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128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967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148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742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0155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00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325" y="2615782"/>
            <a:ext cx="3417249" cy="3413326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15387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693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63955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277186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246493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4800" y="2617200"/>
            <a:ext cx="3416400" cy="3416400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64399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89223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82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511224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4800" y="2617200"/>
            <a:ext cx="3416400" cy="3416400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68405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49925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21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39077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718879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4800" y="2617200"/>
            <a:ext cx="3416400" cy="3416400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34925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5677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897391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277186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674810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17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49589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325" y="2615782"/>
            <a:ext cx="3417249" cy="3413326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6387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5729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95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1605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325" y="2615782"/>
            <a:ext cx="3417249" cy="3413326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71142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8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jp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8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jp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390552-88DD-E346-BAEA-DF4B40978C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17600" y="336003"/>
            <a:ext cx="637536" cy="33599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5FD34C3-9FF9-9642-A499-CEEFE3288B2D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Lehrstuhl für Raumfahrttechnik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Fakultät für Luftfahrt, Raumfahrt und Geodäsie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Technische Universität München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C4BB92E-13FB-E046-B983-AD2A593217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01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7" r:id="rId2"/>
    <p:sldLayoutId id="2147483731" r:id="rId3"/>
    <p:sldLayoutId id="2147483753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390552-88DD-E346-BAEA-DF4B40978C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17600" y="336003"/>
            <a:ext cx="637536" cy="33599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5FD34C3-9FF9-9642-A499-CEEFE3288B2D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Chair of Astronautics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Department of Aerospace and Geodesy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Technical University of Munich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C4BB92E-13FB-E046-B983-AD2A593217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6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48" r:id="rId2"/>
    <p:sldLayoutId id="2147483734" r:id="rId3"/>
    <p:sldLayoutId id="2147483754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390552-88DD-E346-BAEA-DF4B40978C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17600" y="336003"/>
            <a:ext cx="637536" cy="3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27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49" r:id="rId2"/>
    <p:sldLayoutId id="2147483737" r:id="rId3"/>
    <p:sldLayoutId id="2147483755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5705EBE-2695-944B-9EF5-13026B4FC4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50" y="390"/>
            <a:ext cx="12191305" cy="68576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EDC3F0-542B-3E46-B736-52051D624A48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Lehrstuhl für Raumfahrttechnik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Fakultät für Luftfahrt, Raumfahrt und Geodäsie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Technische Universität München</a:t>
            </a:r>
          </a:p>
        </p:txBody>
      </p:sp>
      <p:pic>
        <p:nvPicPr>
          <p:cNvPr id="13" name="Bild 6">
            <a:extLst>
              <a:ext uri="{FF2B5EF4-FFF2-40B4-BE49-F238E27FC236}">
                <a16:creationId xmlns:a16="http://schemas.microsoft.com/office/drawing/2014/main" id="{9242F1F8-2BCA-7F4B-ADAF-889ECFF6952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1217602" y="336003"/>
            <a:ext cx="637537" cy="33599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 dirty="0"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8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50" r:id="rId2"/>
    <p:sldLayoutId id="2147483740" r:id="rId3"/>
    <p:sldLayoutId id="2147483756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5705EBE-2695-944B-9EF5-13026B4FC4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50" y="390"/>
            <a:ext cx="12191305" cy="68576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EDC3F0-542B-3E46-B736-52051D624A48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Chair of Astronautics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Department of Aerospace and Geodesy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Technical University of Munich</a:t>
            </a:r>
          </a:p>
        </p:txBody>
      </p:sp>
      <p:pic>
        <p:nvPicPr>
          <p:cNvPr id="13" name="Bild 6">
            <a:extLst>
              <a:ext uri="{FF2B5EF4-FFF2-40B4-BE49-F238E27FC236}">
                <a16:creationId xmlns:a16="http://schemas.microsoft.com/office/drawing/2014/main" id="{9242F1F8-2BCA-7F4B-ADAF-889ECFF6952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1217602" y="336003"/>
            <a:ext cx="637537" cy="33599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 dirty="0"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5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51" r:id="rId2"/>
    <p:sldLayoutId id="2147483743" r:id="rId3"/>
    <p:sldLayoutId id="2147483757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5705EBE-2695-944B-9EF5-13026B4FC4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50" y="390"/>
            <a:ext cx="12191305" cy="6857609"/>
          </a:xfrm>
          <a:prstGeom prst="rect">
            <a:avLst/>
          </a:prstGeom>
        </p:spPr>
      </p:pic>
      <p:pic>
        <p:nvPicPr>
          <p:cNvPr id="13" name="Bild 6">
            <a:extLst>
              <a:ext uri="{FF2B5EF4-FFF2-40B4-BE49-F238E27FC236}">
                <a16:creationId xmlns:a16="http://schemas.microsoft.com/office/drawing/2014/main" id="{9242F1F8-2BCA-7F4B-ADAF-889ECFF6952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1217602" y="336003"/>
            <a:ext cx="637537" cy="335999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 dirty="0"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192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52" r:id="rId2"/>
    <p:sldLayoutId id="2147483746" r:id="rId3"/>
    <p:sldLayoutId id="2147483758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9" y="1994624"/>
            <a:ext cx="11345332" cy="1611293"/>
          </a:xfrm>
        </p:spPr>
        <p:txBody>
          <a:bodyPr/>
          <a:lstStyle/>
          <a:p>
            <a:r>
              <a:rPr lang="de-DE" dirty="0"/>
              <a:t>Abschlussvortrag von</a:t>
            </a:r>
          </a:p>
          <a:p>
            <a:r>
              <a:rPr lang="de-DE" dirty="0"/>
              <a:t>Beatriz Mas Sanz, Thilo Witzel and Sven Julius Steinert</a:t>
            </a:r>
          </a:p>
          <a:p>
            <a:br>
              <a:rPr lang="de-DE" dirty="0"/>
            </a:br>
            <a:r>
              <a:rPr lang="de-DE" dirty="0"/>
              <a:t>Garching, 14. Februar 2023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25463" y="994340"/>
            <a:ext cx="11345332" cy="770724"/>
          </a:xfrm>
        </p:spPr>
        <p:txBody>
          <a:bodyPr/>
          <a:lstStyle/>
          <a:p>
            <a:r>
              <a:rPr lang="de-DE" dirty="0"/>
              <a:t>Projekt </a:t>
            </a:r>
            <a:r>
              <a:rPr lang="de-DE" dirty="0" err="1"/>
              <a:t>HighPrecisionLVDT</a:t>
            </a:r>
            <a:br>
              <a:rPr lang="de-DE" dirty="0"/>
            </a:br>
            <a:r>
              <a:rPr lang="de-DE" sz="1800" dirty="0"/>
              <a:t>des Praktikums Raumfahrtelektronik im </a:t>
            </a:r>
            <a:r>
              <a:rPr lang="de-DE" sz="1800" dirty="0" err="1"/>
              <a:t>WiSe</a:t>
            </a:r>
            <a:r>
              <a:rPr lang="de-DE" sz="1800" dirty="0"/>
              <a:t> 2022/23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1182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PCB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494677E-E3F8-968D-2229-7DDC0CB7C3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79" y="1566033"/>
            <a:ext cx="9095642" cy="49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1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Trouble Shooting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6" name="Grafik 5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8699086D-8302-0D72-E932-BFFD4EA87D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5" t="26861" r="14950"/>
          <a:stretch/>
        </p:blipFill>
        <p:spPr>
          <a:xfrm>
            <a:off x="1396374" y="1431397"/>
            <a:ext cx="9270124" cy="50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77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</a:t>
            </a:r>
            <a:r>
              <a:rPr lang="de-DE" dirty="0" err="1"/>
              <a:t>Mounting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8955BA-57E5-BDFD-1C99-1B46E65A2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0" b="6992"/>
          <a:stretch/>
        </p:blipFill>
        <p:spPr>
          <a:xfrm>
            <a:off x="509002" y="3939009"/>
            <a:ext cx="6096000" cy="22258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312924-5885-2F90-F75C-B400F58128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17" b="13082"/>
          <a:stretch/>
        </p:blipFill>
        <p:spPr>
          <a:xfrm>
            <a:off x="509002" y="1864834"/>
            <a:ext cx="6096000" cy="18693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3370A92-97B4-4E95-00FC-7A97BFFA29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49"/>
          <a:stretch/>
        </p:blipFill>
        <p:spPr>
          <a:xfrm>
            <a:off x="6788182" y="2251728"/>
            <a:ext cx="5166586" cy="328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76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Datenübertragung </a:t>
            </a:r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6C9B38-9B18-8DDA-7C42-C5B26447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4" y="1670478"/>
            <a:ext cx="7139641" cy="398812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9178629-0D42-8851-BCD4-B1A450761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4" y="4550395"/>
            <a:ext cx="3038716" cy="1617785"/>
          </a:xfrm>
          <a:prstGeom prst="rect">
            <a:avLst/>
          </a:prstGeom>
        </p:spPr>
      </p:pic>
      <p:pic>
        <p:nvPicPr>
          <p:cNvPr id="19" name="Grafik 1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B2BF026-70BD-8EF2-EC25-D4C248D108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822" y="2716870"/>
            <a:ext cx="6285194" cy="3744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7913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3C234E-59F9-6C3B-7576-18F8C0EEC0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52" y="1397016"/>
            <a:ext cx="6447692" cy="48357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D41B1DB-B0CD-B494-5DA6-FA968B32C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443" y="1394655"/>
            <a:ext cx="9028726" cy="50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7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B09F086E-DF2E-6B16-8E72-00BD102B1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53" y="1248514"/>
            <a:ext cx="11098293" cy="5380991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224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8BEE8BC-8EC9-73A1-3D61-DE465C4D7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31" y="860014"/>
            <a:ext cx="11500408" cy="551599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A5BBB81-6752-7C09-98C8-235577B25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78" y="1086105"/>
            <a:ext cx="10813774" cy="525885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D785F106-F534-461F-27AF-090C65B20E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1056321"/>
              </p:ext>
            </p:extLst>
          </p:nvPr>
        </p:nvGraphicFramePr>
        <p:xfrm>
          <a:off x="7468837" y="4507026"/>
          <a:ext cx="4407049" cy="1966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725">
                  <a:extLst>
                    <a:ext uri="{9D8B030D-6E8A-4147-A177-3AD203B41FA5}">
                      <a16:colId xmlns:a16="http://schemas.microsoft.com/office/drawing/2014/main" val="2090037768"/>
                    </a:ext>
                  </a:extLst>
                </a:gridCol>
                <a:gridCol w="1190696">
                  <a:extLst>
                    <a:ext uri="{9D8B030D-6E8A-4147-A177-3AD203B41FA5}">
                      <a16:colId xmlns:a16="http://schemas.microsoft.com/office/drawing/2014/main" val="283631802"/>
                    </a:ext>
                  </a:extLst>
                </a:gridCol>
                <a:gridCol w="1784628">
                  <a:extLst>
                    <a:ext uri="{9D8B030D-6E8A-4147-A177-3AD203B41FA5}">
                      <a16:colId xmlns:a16="http://schemas.microsoft.com/office/drawing/2014/main" val="1206044606"/>
                    </a:ext>
                  </a:extLst>
                </a:gridCol>
              </a:tblGrid>
              <a:tr h="509540"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Required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Achieved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924470"/>
                  </a:ext>
                </a:extLst>
              </a:tr>
              <a:tr h="374454">
                <a:tc>
                  <a:txBody>
                    <a:bodyPr/>
                    <a:lstStyle/>
                    <a:p>
                      <a:r>
                        <a:rPr lang="de-DE" dirty="0"/>
                        <a:t>Auslenkung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0.5 mm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1.27 mm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399993"/>
                  </a:ext>
                </a:extLst>
              </a:tr>
              <a:tr h="374454">
                <a:tc>
                  <a:txBody>
                    <a:bodyPr/>
                    <a:lstStyle/>
                    <a:p>
                      <a:r>
                        <a:rPr lang="de-DE" dirty="0"/>
                        <a:t>Abtastrate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100  Hz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200 Hz </a:t>
                      </a:r>
                    </a:p>
                    <a:p>
                      <a:pPr algn="r"/>
                      <a:r>
                        <a:rPr lang="de-DE" sz="1100" dirty="0"/>
                        <a:t>(500 Hz </a:t>
                      </a:r>
                      <a:r>
                        <a:rPr lang="de-DE" sz="1100" dirty="0" err="1"/>
                        <a:t>streaming</a:t>
                      </a:r>
                      <a:r>
                        <a:rPr lang="de-DE" sz="1100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261162"/>
                  </a:ext>
                </a:extLst>
              </a:tr>
              <a:tr h="5095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Auflösung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0.5 mm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</a:t>
                      </a:r>
                      <a:r>
                        <a:rPr lang="de-DE" sz="1800" dirty="0"/>
                        <a:t>0.000054</a:t>
                      </a:r>
                      <a:r>
                        <a:rPr lang="de-DE" dirty="0"/>
                        <a:t> mm</a:t>
                      </a:r>
                    </a:p>
                    <a:p>
                      <a:pPr algn="r"/>
                      <a:r>
                        <a:rPr lang="de-DE" sz="1200" dirty="0"/>
                        <a:t>3</a:t>
                      </a:r>
                      <a:r>
                        <a:rPr lang="el-GR" sz="1200" dirty="0"/>
                        <a:t>σ</a:t>
                      </a:r>
                      <a:r>
                        <a:rPr lang="de-DE" sz="1200" dirty="0"/>
                        <a:t> = 0.000161 mm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834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69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Kritisches Fazit: </a:t>
            </a:r>
          </a:p>
          <a:p>
            <a:pPr marL="285750" indent="-285750">
              <a:buFontTx/>
              <a:buChar char="-"/>
            </a:pPr>
            <a:r>
              <a:rPr lang="de-DE" dirty="0"/>
              <a:t>Was wurde erreicht?</a:t>
            </a:r>
          </a:p>
          <a:p>
            <a:pPr marL="285750" indent="-285750">
              <a:buFontTx/>
              <a:buChar char="-"/>
            </a:pPr>
            <a:r>
              <a:rPr lang="de-DE" dirty="0"/>
              <a:t>Was nicht?</a:t>
            </a:r>
          </a:p>
          <a:p>
            <a:pPr marL="285750" indent="-285750">
              <a:buFontTx/>
              <a:buChar char="-"/>
            </a:pPr>
            <a:r>
              <a:rPr lang="de-DE" dirty="0"/>
              <a:t>Was wurde gelernt? </a:t>
            </a:r>
          </a:p>
          <a:p>
            <a:pPr marL="285750" indent="-285750">
              <a:buFontTx/>
              <a:buChar char="-"/>
            </a:pPr>
            <a:r>
              <a:rPr lang="de-DE" dirty="0"/>
              <a:t>Wie kann es weiter gehen?</a:t>
            </a:r>
          </a:p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/ Ausblick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15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Vorführung des Versuchsaufbaus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Live-Demonstration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634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Experiment untersucht Transport von </a:t>
            </a:r>
            <a:r>
              <a:rPr lang="de-DE" dirty="0" err="1"/>
              <a:t>Regolith</a:t>
            </a:r>
            <a:r>
              <a:rPr lang="de-DE" dirty="0"/>
              <a:t> durch Schwingung 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Frequenz ist gut messbar, allerdings nicht die Auslenkung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Auslenkung des Aktuators soll vermessen werden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±0.05mm Präzision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100 Hz Abtastrate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Datenübertragung an PC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/ Problemstellung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dirty="0">
                <a:solidFill>
                  <a:prstClr val="black"/>
                </a:solidFill>
                <a:latin typeface="Arial" charset="0"/>
                <a:cs typeface="Arial" charset="0"/>
              </a:rPr>
              <a:t>Praktikum Raumfahrtelektronik | Garching, 14 Feb 2023</a:t>
            </a:r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3" name="Grafik 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671F773A-BC3C-F794-98A9-C53DD75ADB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8" t="2784" r="-627" b="4103"/>
          <a:stretch/>
        </p:blipFill>
        <p:spPr>
          <a:xfrm>
            <a:off x="7152542" y="963562"/>
            <a:ext cx="3397269" cy="541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9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9BD31586-811B-3F28-929E-E0328496A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394" y="2361700"/>
            <a:ext cx="4043780" cy="3587966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Dehnungsmessstreifen verworfen aufgrund begrenzter Lebensdauer</a:t>
            </a:r>
          </a:p>
          <a:p>
            <a:pPr marL="285750" indent="-285750">
              <a:buFontTx/>
              <a:buChar char="-"/>
            </a:pPr>
            <a:r>
              <a:rPr lang="de-DE" dirty="0"/>
              <a:t>LVDT (Linear Variable Differential Transformer)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beliebig genaue Messung möglich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uneingeschränkte Lebensdauer durch fehlende Reibung / Kontaktfläche</a:t>
            </a:r>
          </a:p>
          <a:p>
            <a:pPr marL="461951" lvl="1" indent="-285750">
              <a:buFontTx/>
              <a:buChar char="-"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Lösungsweg / Vorgehensweise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de-DE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AA8883C-8EFB-A6D5-D348-03D37C527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347" y="3210577"/>
            <a:ext cx="4454230" cy="299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61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D971854-85D9-4C27-A8ED-270F21506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923" y="1649523"/>
            <a:ext cx="6207369" cy="4655527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Entwurf der Schaltung zum Betrieb eines LVDT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Signalkonditionierer</a:t>
            </a:r>
            <a:r>
              <a:rPr lang="de-DE" dirty="0"/>
              <a:t> / Ansteuerung des LVDTs</a:t>
            </a:r>
          </a:p>
          <a:p>
            <a:pPr marL="285750" indent="-285750">
              <a:buFontTx/>
              <a:buChar char="-"/>
            </a:pPr>
            <a:r>
              <a:rPr lang="de-DE" dirty="0"/>
              <a:t>Bi-Polare Stromversorgung</a:t>
            </a:r>
          </a:p>
          <a:p>
            <a:pPr marL="285750" indent="-285750">
              <a:buFontTx/>
              <a:buChar char="-"/>
            </a:pPr>
            <a:r>
              <a:rPr lang="de-DE" dirty="0"/>
              <a:t>Analog zu Digital Converter (ADC)</a:t>
            </a:r>
          </a:p>
          <a:p>
            <a:pPr marL="285750" indent="-285750">
              <a:buFontTx/>
              <a:buChar char="-"/>
            </a:pPr>
            <a:r>
              <a:rPr lang="de-DE" dirty="0"/>
              <a:t>Mikrocontroller zur Datenübertragung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Lösungsweg / Vorgehensweise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de-DE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736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de-DE" dirty="0"/>
              <a:t>Details zur Entwickelten Hardware und Software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Datenblätter</a:t>
            </a:r>
          </a:p>
          <a:p>
            <a:pPr marL="285750" indent="-285750">
              <a:buFontTx/>
              <a:buChar char="-"/>
            </a:pPr>
            <a:r>
              <a:rPr lang="de-DE" dirty="0"/>
              <a:t>Blockdiagramm mit Komponenten und Schnittstellen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Schaltpläne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Auslegungsberechnungen</a:t>
            </a:r>
          </a:p>
          <a:p>
            <a:pPr marL="285750" indent="-285750">
              <a:buFontTx/>
              <a:buChar char="-"/>
            </a:pPr>
            <a:r>
              <a:rPr lang="en-GB" dirty="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LVDT Sensorschnittstelle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468CC4-3759-F6E9-EFD6-BBDF8024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57" b="51011"/>
          <a:stretch/>
        </p:blipFill>
        <p:spPr>
          <a:xfrm>
            <a:off x="3714750" y="1762188"/>
            <a:ext cx="8254019" cy="43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70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de-DE" dirty="0"/>
              <a:t>Details zur Entwickelten Hardware und Software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Datenblätter</a:t>
            </a:r>
          </a:p>
          <a:p>
            <a:pPr marL="285750" indent="-285750">
              <a:buFontTx/>
              <a:buChar char="-"/>
            </a:pPr>
            <a:r>
              <a:rPr lang="de-DE" dirty="0"/>
              <a:t>Blockdiagramm mit Komponenten und Schnittstellen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Schaltpläne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Auslegungsberechnungen</a:t>
            </a:r>
          </a:p>
          <a:p>
            <a:pPr marL="285750" indent="-285750">
              <a:buFontTx/>
              <a:buChar char="-"/>
            </a:pPr>
            <a:r>
              <a:rPr lang="en-GB" dirty="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LVDT Sensorschnittstelle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12DC10-E633-310D-E283-33DB491D9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988" y="1762188"/>
            <a:ext cx="5851305" cy="302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59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de-DE" dirty="0"/>
              <a:t>Details zur Entwickelten Hardware und Software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Datenblätter</a:t>
            </a:r>
          </a:p>
          <a:p>
            <a:pPr marL="285750" indent="-285750">
              <a:buFontTx/>
              <a:buChar char="-"/>
            </a:pPr>
            <a:r>
              <a:rPr lang="de-DE" dirty="0"/>
              <a:t>Blockdiagramm mit Komponenten und Schnittstellen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Schaltpläne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Auslegungsberechnungen</a:t>
            </a:r>
          </a:p>
          <a:p>
            <a:pPr marL="285750" indent="-285750">
              <a:buFontTx/>
              <a:buChar char="-"/>
            </a:pPr>
            <a:r>
              <a:rPr lang="en-GB" dirty="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Power Supply Unit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468CC4-3759-F6E9-EFD6-BBDF8024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5" r="-128" b="51011"/>
          <a:stretch/>
        </p:blipFill>
        <p:spPr>
          <a:xfrm>
            <a:off x="3714750" y="1762188"/>
            <a:ext cx="8254019" cy="43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15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de-DE" dirty="0"/>
              <a:t>24-bit</a:t>
            </a:r>
          </a:p>
          <a:p>
            <a:r>
              <a:rPr lang="de-DE" dirty="0"/>
              <a:t>Theoretische Auflösung 0.151 </a:t>
            </a:r>
            <a:r>
              <a:rPr lang="de-DE" dirty="0" err="1"/>
              <a:t>nm</a:t>
            </a:r>
            <a:endParaRPr lang="de-DE" dirty="0"/>
          </a:p>
          <a:p>
            <a:endParaRPr lang="de-DE" dirty="0"/>
          </a:p>
          <a:p>
            <a:r>
              <a:rPr lang="de-DE" dirty="0"/>
              <a:t>Details zur Entwickelten Hardware und Software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Datenblätter</a:t>
            </a:r>
          </a:p>
          <a:p>
            <a:pPr marL="285750" indent="-285750">
              <a:buFontTx/>
              <a:buChar char="-"/>
            </a:pPr>
            <a:r>
              <a:rPr lang="de-DE" dirty="0"/>
              <a:t>Blockdiagramm mit Komponenten und Schnittstellen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Schaltpläne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Auslegungsberechnungen</a:t>
            </a:r>
          </a:p>
          <a:p>
            <a:pPr marL="285750" indent="-285750">
              <a:buFontTx/>
              <a:buChar char="-"/>
            </a:pPr>
            <a:r>
              <a:rPr lang="en-GB" dirty="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ADC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468CC4-3759-F6E9-EFD6-BBDF8024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t="50789" r="50430" b="222"/>
          <a:stretch/>
        </p:blipFill>
        <p:spPr>
          <a:xfrm>
            <a:off x="3714750" y="1762188"/>
            <a:ext cx="8254019" cy="43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de-DE" dirty="0"/>
              <a:t>Details zur Entwickelten Hardware und Software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Datenblätter</a:t>
            </a:r>
          </a:p>
          <a:p>
            <a:pPr marL="285750" indent="-285750">
              <a:buFontTx/>
              <a:buChar char="-"/>
            </a:pPr>
            <a:r>
              <a:rPr lang="de-DE" dirty="0"/>
              <a:t>Blockdiagramm mit Komponenten und Schnittstellen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Schaltpläne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Auslegungsberechnungen</a:t>
            </a:r>
          </a:p>
          <a:p>
            <a:pPr marL="285750" indent="-285750">
              <a:buFontTx/>
              <a:buChar char="-"/>
            </a:pPr>
            <a:r>
              <a:rPr lang="en-GB" dirty="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Mikrocontroller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468CC4-3759-F6E9-EFD6-BBDF8024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5" t="50622" r="-48" b="389"/>
          <a:stretch/>
        </p:blipFill>
        <p:spPr>
          <a:xfrm>
            <a:off x="3714750" y="1762188"/>
            <a:ext cx="8254019" cy="43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66083"/>
      </p:ext>
    </p:extLst>
  </p:cSld>
  <p:clrMapOvr>
    <a:masterClrMapping/>
  </p:clrMapOvr>
</p:sld>
</file>

<file path=ppt/theme/theme1.xml><?xml version="1.0" encoding="utf-8"?>
<a:theme xmlns:a="http://schemas.openxmlformats.org/drawingml/2006/main" name="16:9 Weiss Deutsc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0EC5A69F-C612-462E-88CC-51055E70603D}"/>
    </a:ext>
  </a:extLst>
</a:theme>
</file>

<file path=ppt/theme/theme2.xml><?xml version="1.0" encoding="utf-8"?>
<a:theme xmlns:a="http://schemas.openxmlformats.org/drawingml/2006/main" name="16:9 White Englis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F3DA6B91-CBB8-4A60-986F-98E900F35873}"/>
    </a:ext>
  </a:extLst>
</a:theme>
</file>

<file path=ppt/theme/theme3.xml><?xml version="1.0" encoding="utf-8"?>
<a:theme xmlns:a="http://schemas.openxmlformats.org/drawingml/2006/main" name="16:9 White Clean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7B68BDC4-63C7-4551-A9E0-043465EE3B96}"/>
    </a:ext>
  </a:extLst>
</a:theme>
</file>

<file path=ppt/theme/theme4.xml><?xml version="1.0" encoding="utf-8"?>
<a:theme xmlns:a="http://schemas.openxmlformats.org/drawingml/2006/main" name="16:9 Blau Deutsc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70009DD3-8F99-42E6-889C-F92DCE5C6CC4}"/>
    </a:ext>
  </a:extLst>
</a:theme>
</file>

<file path=ppt/theme/theme5.xml><?xml version="1.0" encoding="utf-8"?>
<a:theme xmlns:a="http://schemas.openxmlformats.org/drawingml/2006/main" name="16:9 Blue Englis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6663B6B4-A13F-442C-8C9D-D344CC71F35B}"/>
    </a:ext>
  </a:extLst>
</a:theme>
</file>

<file path=ppt/theme/theme6.xml><?xml version="1.0" encoding="utf-8"?>
<a:theme xmlns:a="http://schemas.openxmlformats.org/drawingml/2006/main" name="16:9 Blue Clean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74E9C5A3-F62C-45B4-9863-C49DA5BA24F4}"/>
    </a:ext>
  </a:extLst>
</a:theme>
</file>

<file path=ppt/theme/theme7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TUM_LRG_LRT_16-9_DE_EN</Template>
  <TotalTime>0</TotalTime>
  <Words>498</Words>
  <Application>Microsoft Office PowerPoint</Application>
  <PresentationFormat>Breitbild</PresentationFormat>
  <Paragraphs>158</Paragraphs>
  <Slides>18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18</vt:i4>
      </vt:variant>
    </vt:vector>
  </HeadingPairs>
  <TitlesOfParts>
    <vt:vector size="27" baseType="lpstr">
      <vt:lpstr>Arial</vt:lpstr>
      <vt:lpstr>Calibri</vt:lpstr>
      <vt:lpstr>Symbol</vt:lpstr>
      <vt:lpstr>16:9 Weiss Deutsch</vt:lpstr>
      <vt:lpstr>16:9 White English</vt:lpstr>
      <vt:lpstr>16:9 White Clean</vt:lpstr>
      <vt:lpstr>16:9 Blau Deutsch</vt:lpstr>
      <vt:lpstr>16:9 Blue English</vt:lpstr>
      <vt:lpstr>16:9 Blue Clean</vt:lpstr>
      <vt:lpstr>Projekt HighPrecisionLVDT des Praktikums Raumfahrtelektronik im WiSe 2022/23</vt:lpstr>
      <vt:lpstr>Aufgabe / Problemstellung</vt:lpstr>
      <vt:lpstr>Lösungsweg / Vorgehensweise</vt:lpstr>
      <vt:lpstr>Lösungsweg / Vorgehensweise</vt:lpstr>
      <vt:lpstr>Technische Umsetzung – LVDT Sensorschnittstelle</vt:lpstr>
      <vt:lpstr>Technische Umsetzung – LVDT Sensorschnittstelle</vt:lpstr>
      <vt:lpstr>Technische Umsetzung – Power Supply Unit</vt:lpstr>
      <vt:lpstr>Technische Umsetzung – ADC</vt:lpstr>
      <vt:lpstr>Technische Umsetzung – Mikrocontroller</vt:lpstr>
      <vt:lpstr>Technische Umsetzung – PCB</vt:lpstr>
      <vt:lpstr>Technische Umsetzung – Trouble Shooting</vt:lpstr>
      <vt:lpstr>Technische Umsetzung – Mounting</vt:lpstr>
      <vt:lpstr>Technische Umsetzung – Datenübertragung Application</vt:lpstr>
      <vt:lpstr>Ergebnisse</vt:lpstr>
      <vt:lpstr>Ergebnisse</vt:lpstr>
      <vt:lpstr>PowerPoint-Präsentation</vt:lpstr>
      <vt:lpstr>Fazit / Ausblick</vt:lpstr>
      <vt:lpstr>Live-Demonstration</vt:lpstr>
    </vt:vector>
  </TitlesOfParts>
  <Company>TUM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&lt;PROJEKTNAME&gt; des Praktikums Raumfahrtelektronik im WiSe 2019/20</dc:title>
  <dc:creator>Martin Dziura</dc:creator>
  <cp:lastModifiedBy>Sven Steinert</cp:lastModifiedBy>
  <cp:revision>18</cp:revision>
  <dcterms:created xsi:type="dcterms:W3CDTF">2020-01-29T09:31:26Z</dcterms:created>
  <dcterms:modified xsi:type="dcterms:W3CDTF">2023-02-10T16:31:42Z</dcterms:modified>
</cp:coreProperties>
</file>